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58" r:id="rId8"/>
    <p:sldId id="284" r:id="rId9"/>
    <p:sldId id="285" r:id="rId10"/>
    <p:sldId id="289" r:id="rId11"/>
    <p:sldId id="286" r:id="rId12"/>
    <p:sldId id="288" r:id="rId13"/>
    <p:sldId id="290" r:id="rId14"/>
    <p:sldId id="291" r:id="rId15"/>
    <p:sldId id="292" r:id="rId16"/>
    <p:sldId id="295" r:id="rId17"/>
    <p:sldId id="300" r:id="rId18"/>
    <p:sldId id="302" r:id="rId19"/>
    <p:sldId id="296" r:id="rId20"/>
    <p:sldId id="297" r:id="rId21"/>
    <p:sldId id="298" r:id="rId22"/>
    <p:sldId id="299" r:id="rId23"/>
    <p:sldId id="278" r:id="rId24"/>
    <p:sldId id="279" r:id="rId25"/>
    <p:sldId id="280" r:id="rId26"/>
    <p:sldId id="281" r:id="rId27"/>
    <p:sldId id="282" r:id="rId28"/>
    <p:sldId id="283" r:id="rId29"/>
    <p:sldId id="303" r:id="rId30"/>
    <p:sldId id="305" r:id="rId31"/>
  </p:sldIdLst>
  <p:sldSz cx="9144000" cy="6858000" type="screen4x3"/>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9253" autoAdjust="0"/>
    <p:restoredTop sz="94660"/>
  </p:normalViewPr>
  <p:slideViewPr>
    <p:cSldViewPr>
      <p:cViewPr varScale="1">
        <p:scale>
          <a:sx n="46" d="100"/>
          <a:sy n="46" d="100"/>
        </p:scale>
        <p:origin x="-109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V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VE"/>
          </a:p>
        </p:txBody>
      </p:sp>
      <p:sp>
        <p:nvSpPr>
          <p:cNvPr id="4" name="3 Marcador de fecha"/>
          <p:cNvSpPr>
            <a:spLocks noGrp="1"/>
          </p:cNvSpPr>
          <p:nvPr>
            <p:ph type="dt" sz="half" idx="10"/>
          </p:nvPr>
        </p:nvSpPr>
        <p:spPr/>
        <p:txBody>
          <a:bodyPr/>
          <a:lstStyle/>
          <a:p>
            <a:fld id="{F62EEA0C-F480-487F-90CA-9494FCAF2A08}" type="datetimeFigureOut">
              <a:rPr lang="es-VE" smtClean="0"/>
              <a:pPr/>
              <a:t>23/11/2017</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F62EEA0C-F480-487F-90CA-9494FCAF2A08}" type="datetimeFigureOut">
              <a:rPr lang="es-VE" smtClean="0"/>
              <a:pPr/>
              <a:t>23/11/2017</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F62EEA0C-F480-487F-90CA-9494FCAF2A08}" type="datetimeFigureOut">
              <a:rPr lang="es-VE" smtClean="0"/>
              <a:pPr/>
              <a:t>23/11/2017</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F62EEA0C-F480-487F-90CA-9494FCAF2A08}" type="datetimeFigureOut">
              <a:rPr lang="es-VE" smtClean="0"/>
              <a:pPr/>
              <a:t>23/11/2017</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F62EEA0C-F480-487F-90CA-9494FCAF2A08}" type="datetimeFigureOut">
              <a:rPr lang="es-VE" smtClean="0"/>
              <a:pPr/>
              <a:t>23/11/2017</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fecha"/>
          <p:cNvSpPr>
            <a:spLocks noGrp="1"/>
          </p:cNvSpPr>
          <p:nvPr>
            <p:ph type="dt" sz="half" idx="10"/>
          </p:nvPr>
        </p:nvSpPr>
        <p:spPr/>
        <p:txBody>
          <a:bodyPr/>
          <a:lstStyle/>
          <a:p>
            <a:fld id="{F62EEA0C-F480-487F-90CA-9494FCAF2A08}" type="datetimeFigureOut">
              <a:rPr lang="es-VE" smtClean="0"/>
              <a:pPr/>
              <a:t>23/11/2017</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7" name="6 Marcador de fecha"/>
          <p:cNvSpPr>
            <a:spLocks noGrp="1"/>
          </p:cNvSpPr>
          <p:nvPr>
            <p:ph type="dt" sz="half" idx="10"/>
          </p:nvPr>
        </p:nvSpPr>
        <p:spPr/>
        <p:txBody>
          <a:bodyPr/>
          <a:lstStyle/>
          <a:p>
            <a:fld id="{F62EEA0C-F480-487F-90CA-9494FCAF2A08}" type="datetimeFigureOut">
              <a:rPr lang="es-VE" smtClean="0"/>
              <a:pPr/>
              <a:t>23/11/2017</a:t>
            </a:fld>
            <a:endParaRPr lang="es-VE"/>
          </a:p>
        </p:txBody>
      </p:sp>
      <p:sp>
        <p:nvSpPr>
          <p:cNvPr id="8" name="7 Marcador de pie de página"/>
          <p:cNvSpPr>
            <a:spLocks noGrp="1"/>
          </p:cNvSpPr>
          <p:nvPr>
            <p:ph type="ftr" sz="quarter" idx="11"/>
          </p:nvPr>
        </p:nvSpPr>
        <p:spPr/>
        <p:txBody>
          <a:bodyPr/>
          <a:lstStyle/>
          <a:p>
            <a:endParaRPr lang="es-VE"/>
          </a:p>
        </p:txBody>
      </p:sp>
      <p:sp>
        <p:nvSpPr>
          <p:cNvPr id="9" name="8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fecha"/>
          <p:cNvSpPr>
            <a:spLocks noGrp="1"/>
          </p:cNvSpPr>
          <p:nvPr>
            <p:ph type="dt" sz="half" idx="10"/>
          </p:nvPr>
        </p:nvSpPr>
        <p:spPr/>
        <p:txBody>
          <a:bodyPr/>
          <a:lstStyle/>
          <a:p>
            <a:fld id="{F62EEA0C-F480-487F-90CA-9494FCAF2A08}" type="datetimeFigureOut">
              <a:rPr lang="es-VE" smtClean="0"/>
              <a:pPr/>
              <a:t>23/11/2017</a:t>
            </a:fld>
            <a:endParaRPr lang="es-VE"/>
          </a:p>
        </p:txBody>
      </p:sp>
      <p:sp>
        <p:nvSpPr>
          <p:cNvPr id="4" name="3 Marcador de pie de página"/>
          <p:cNvSpPr>
            <a:spLocks noGrp="1"/>
          </p:cNvSpPr>
          <p:nvPr>
            <p:ph type="ftr" sz="quarter" idx="11"/>
          </p:nvPr>
        </p:nvSpPr>
        <p:spPr/>
        <p:txBody>
          <a:bodyPr/>
          <a:lstStyle/>
          <a:p>
            <a:endParaRPr lang="es-VE"/>
          </a:p>
        </p:txBody>
      </p:sp>
      <p:sp>
        <p:nvSpPr>
          <p:cNvPr id="5" name="4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F62EEA0C-F480-487F-90CA-9494FCAF2A08}" type="datetimeFigureOut">
              <a:rPr lang="es-VE" smtClean="0"/>
              <a:pPr/>
              <a:t>23/11/2017</a:t>
            </a:fld>
            <a:endParaRPr lang="es-VE"/>
          </a:p>
        </p:txBody>
      </p:sp>
      <p:sp>
        <p:nvSpPr>
          <p:cNvPr id="3" name="2 Marcador de pie de página"/>
          <p:cNvSpPr>
            <a:spLocks noGrp="1"/>
          </p:cNvSpPr>
          <p:nvPr>
            <p:ph type="ftr" sz="quarter" idx="11"/>
          </p:nvPr>
        </p:nvSpPr>
        <p:spPr/>
        <p:txBody>
          <a:bodyPr/>
          <a:lstStyle/>
          <a:p>
            <a:endParaRPr lang="es-VE"/>
          </a:p>
        </p:txBody>
      </p:sp>
      <p:sp>
        <p:nvSpPr>
          <p:cNvPr id="4" name="3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V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F62EEA0C-F480-487F-90CA-9494FCAF2A08}" type="datetimeFigureOut">
              <a:rPr lang="es-VE" smtClean="0"/>
              <a:pPr/>
              <a:t>23/11/2017</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V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F62EEA0C-F480-487F-90CA-9494FCAF2A08}" type="datetimeFigureOut">
              <a:rPr lang="es-VE" smtClean="0"/>
              <a:pPr/>
              <a:t>23/11/2017</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EEA0C-F480-487F-90CA-9494FCAF2A08}" type="datetimeFigureOut">
              <a:rPr lang="es-VE" smtClean="0"/>
              <a:pPr/>
              <a:t>23/11/2017</a:t>
            </a:fld>
            <a:endParaRPr lang="es-V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EFE9E-3F2C-44E4-B5EE-BBBB4347393A}" type="slidenum">
              <a:rPr lang="es-VE" smtClean="0"/>
              <a:pPr/>
              <a:t>‹Nº›</a:t>
            </a:fld>
            <a:endParaRPr lang="es-V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familiar\Desktop\Sin título-1.jpg"/>
          <p:cNvPicPr>
            <a:picLocks noChangeAspect="1" noChangeArrowheads="1"/>
          </p:cNvPicPr>
          <p:nvPr/>
        </p:nvPicPr>
        <p:blipFill>
          <a:blip r:embed="rId2" cstate="print"/>
          <a:srcRect/>
          <a:stretch>
            <a:fillRect/>
          </a:stretch>
        </p:blipFill>
        <p:spPr bwMode="auto">
          <a:xfrm>
            <a:off x="0" y="1"/>
            <a:ext cx="9144032" cy="692946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4098" name="Picture 2" descr="C:\Users\Yordy\git\github\DOCUMENTACION\negocio\casos de uso del negocio\img\cu4.png"/>
          <p:cNvPicPr>
            <a:picLocks noChangeAspect="1" noChangeArrowheads="1"/>
          </p:cNvPicPr>
          <p:nvPr/>
        </p:nvPicPr>
        <p:blipFill>
          <a:blip r:embed="rId3"/>
          <a:srcRect/>
          <a:stretch>
            <a:fillRect/>
          </a:stretch>
        </p:blipFill>
        <p:spPr bwMode="auto">
          <a:xfrm>
            <a:off x="1000100" y="1000108"/>
            <a:ext cx="7500990" cy="4572032"/>
          </a:xfrm>
          <a:prstGeom prst="rect">
            <a:avLst/>
          </a:prstGeom>
          <a:noFill/>
        </p:spPr>
      </p:pic>
      <p:sp>
        <p:nvSpPr>
          <p:cNvPr id="6" name="5 CuadroTexto"/>
          <p:cNvSpPr txBox="1"/>
          <p:nvPr/>
        </p:nvSpPr>
        <p:spPr>
          <a:xfrm>
            <a:off x="285720" y="1071546"/>
            <a:ext cx="4857784"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5122" name="Picture 2" descr="C:\Users\Yordy\git\github\DOCUMENTACION\negocio\casos de uso del negocio\img\cu5.png"/>
          <p:cNvPicPr>
            <a:picLocks noChangeAspect="1" noChangeArrowheads="1"/>
          </p:cNvPicPr>
          <p:nvPr/>
        </p:nvPicPr>
        <p:blipFill>
          <a:blip r:embed="rId3"/>
          <a:srcRect/>
          <a:stretch>
            <a:fillRect/>
          </a:stretch>
        </p:blipFill>
        <p:spPr bwMode="auto">
          <a:xfrm>
            <a:off x="571472" y="1071546"/>
            <a:ext cx="7858180" cy="4714908"/>
          </a:xfrm>
          <a:prstGeom prst="rect">
            <a:avLst/>
          </a:prstGeom>
          <a:noFill/>
        </p:spPr>
      </p:pic>
      <p:sp>
        <p:nvSpPr>
          <p:cNvPr id="6" name="5 CuadroTexto"/>
          <p:cNvSpPr txBox="1"/>
          <p:nvPr/>
        </p:nvSpPr>
        <p:spPr>
          <a:xfrm>
            <a:off x="285720" y="1071546"/>
            <a:ext cx="4857784"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16385" name="Picture 1" descr="C:\Users\Yordy\Desktop\Captura.PNG"/>
          <p:cNvPicPr>
            <a:picLocks noChangeAspect="1" noChangeArrowheads="1"/>
          </p:cNvPicPr>
          <p:nvPr/>
        </p:nvPicPr>
        <p:blipFill>
          <a:blip r:embed="rId3"/>
          <a:srcRect/>
          <a:stretch>
            <a:fillRect/>
          </a:stretch>
        </p:blipFill>
        <p:spPr bwMode="auto">
          <a:xfrm>
            <a:off x="357188" y="1571613"/>
            <a:ext cx="8501092" cy="4357718"/>
          </a:xfrm>
          <a:prstGeom prst="rect">
            <a:avLst/>
          </a:prstGeom>
          <a:noFill/>
        </p:spPr>
      </p:pic>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DESCRIPCION DE CASOS DE USO ( IBM ):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15362" name="Picture 2" descr="C:\Users\Yordy\git\github\DOCUMENTACION\negocio\diagrama de actividades\Solicitud de  Horarios.png"/>
          <p:cNvPicPr>
            <a:picLocks noChangeAspect="1" noChangeArrowheads="1"/>
          </p:cNvPicPr>
          <p:nvPr/>
        </p:nvPicPr>
        <p:blipFill>
          <a:blip r:embed="rId3"/>
          <a:srcRect/>
          <a:stretch>
            <a:fillRect/>
          </a:stretch>
        </p:blipFill>
        <p:spPr bwMode="auto">
          <a:xfrm>
            <a:off x="785786" y="1428736"/>
            <a:ext cx="7929618" cy="4214842"/>
          </a:xfrm>
          <a:prstGeom prst="rect">
            <a:avLst/>
          </a:prstGeom>
          <a:noFill/>
        </p:spPr>
      </p:pic>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 </a:t>
            </a:r>
            <a:endParaRPr lang="es-ES" dirty="0">
              <a:latin typeface="Arial Black" pitchFamily="34" charset="0"/>
            </a:endParaRPr>
          </a:p>
        </p:txBody>
      </p:sp>
      <p:pic>
        <p:nvPicPr>
          <p:cNvPr id="14337" name="Picture 1" descr="C:\Users\Yordy\git\github\DOCUMENTACION\negocio\diagrama de actividades\Revisar Horarios.jpeg"/>
          <p:cNvPicPr>
            <a:picLocks noChangeAspect="1" noChangeArrowheads="1"/>
          </p:cNvPicPr>
          <p:nvPr/>
        </p:nvPicPr>
        <p:blipFill>
          <a:blip r:embed="rId3"/>
          <a:srcRect/>
          <a:stretch>
            <a:fillRect/>
          </a:stretch>
        </p:blipFill>
        <p:spPr bwMode="auto">
          <a:xfrm>
            <a:off x="857224" y="1571612"/>
            <a:ext cx="7786742" cy="4071966"/>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 </a:t>
            </a:r>
            <a:endParaRPr lang="es-ES" dirty="0">
              <a:latin typeface="Arial Black" pitchFamily="34" charset="0"/>
            </a:endParaRPr>
          </a:p>
        </p:txBody>
      </p:sp>
      <p:pic>
        <p:nvPicPr>
          <p:cNvPr id="13313" name="Picture 1" descr="C:\Users\Yordy\git\github\DOCUMENTACION\negocio\diagrama de actividades\Solicitud de Modificación.png"/>
          <p:cNvPicPr>
            <a:picLocks noChangeAspect="1" noChangeArrowheads="1"/>
          </p:cNvPicPr>
          <p:nvPr/>
        </p:nvPicPr>
        <p:blipFill>
          <a:blip r:embed="rId3"/>
          <a:srcRect/>
          <a:stretch>
            <a:fillRect/>
          </a:stretch>
        </p:blipFill>
        <p:spPr bwMode="auto">
          <a:xfrm>
            <a:off x="857224" y="1571611"/>
            <a:ext cx="7067576" cy="4324363"/>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pic>
        <p:nvPicPr>
          <p:cNvPr id="10241" name="Picture 1" descr="C:\Users\Yordy\git\github\DOCUMENTACION\sistema\casos de uso del sistema\img\ROL-DOCENTE.png"/>
          <p:cNvPicPr>
            <a:picLocks noChangeAspect="1" noChangeArrowheads="1"/>
          </p:cNvPicPr>
          <p:nvPr/>
        </p:nvPicPr>
        <p:blipFill>
          <a:blip r:embed="rId3"/>
          <a:srcRect/>
          <a:stretch>
            <a:fillRect/>
          </a:stretch>
        </p:blipFill>
        <p:spPr bwMode="auto">
          <a:xfrm>
            <a:off x="714348" y="1643051"/>
            <a:ext cx="7572428" cy="3857652"/>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pic>
        <p:nvPicPr>
          <p:cNvPr id="43010" name="Picture 2" descr="C:\Users\Yordy\git\github\DOCUMENTACION\sistema\casos de uso del sistema\img\ROL-SUPERUSUARIO.png"/>
          <p:cNvPicPr>
            <a:picLocks noChangeAspect="1" noChangeArrowheads="1"/>
          </p:cNvPicPr>
          <p:nvPr/>
        </p:nvPicPr>
        <p:blipFill>
          <a:blip r:embed="rId3"/>
          <a:srcRect/>
          <a:stretch>
            <a:fillRect/>
          </a:stretch>
        </p:blipFill>
        <p:spPr bwMode="auto">
          <a:xfrm>
            <a:off x="1035819" y="1785926"/>
            <a:ext cx="7072362" cy="392909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214290"/>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642878" y="571480"/>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DESCRIPCIÓN DE CASOS DE USO ( IBM ): </a:t>
            </a:r>
            <a:endParaRPr lang="es-ES" dirty="0">
              <a:latin typeface="Arial Black" pitchFamily="34" charset="0"/>
            </a:endParaRPr>
          </a:p>
        </p:txBody>
      </p:sp>
      <p:pic>
        <p:nvPicPr>
          <p:cNvPr id="4" name="Picture 2" descr="C:\Users\Yordy\Desktop\DUDUD.PNG"/>
          <p:cNvPicPr>
            <a:picLocks noChangeAspect="1" noChangeArrowheads="1"/>
          </p:cNvPicPr>
          <p:nvPr/>
        </p:nvPicPr>
        <p:blipFill>
          <a:blip r:embed="rId3"/>
          <a:srcRect/>
          <a:stretch>
            <a:fillRect/>
          </a:stretch>
        </p:blipFill>
        <p:spPr bwMode="auto">
          <a:xfrm>
            <a:off x="785786" y="928670"/>
            <a:ext cx="7358114" cy="500066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familiar\Desktop\sdf.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3 CuadroTexto"/>
          <p:cNvSpPr txBox="1"/>
          <p:nvPr/>
        </p:nvSpPr>
        <p:spPr>
          <a:xfrm>
            <a:off x="285720" y="1928802"/>
            <a:ext cx="6715172" cy="677108"/>
          </a:xfrm>
          <a:prstGeom prst="rect">
            <a:avLst/>
          </a:prstGeom>
          <a:noFill/>
        </p:spPr>
        <p:txBody>
          <a:bodyPr wrap="square" rtlCol="0">
            <a:spAutoFit/>
          </a:bodyPr>
          <a:lstStyle/>
          <a:p>
            <a:r>
              <a:rPr lang="es-VE" sz="2000" b="1" dirty="0" smtClean="0">
                <a:latin typeface="Arial Black" pitchFamily="34" charset="0"/>
                <a:cs typeface="Times New Roman" pitchFamily="18" charset="0"/>
              </a:rPr>
              <a:t>CARACTERIZACIÓN DE LA COMUNIDAD</a:t>
            </a:r>
          </a:p>
          <a:p>
            <a:endParaRPr lang="es-US" dirty="0" smtClean="0"/>
          </a:p>
        </p:txBody>
      </p:sp>
      <p:sp>
        <p:nvSpPr>
          <p:cNvPr id="5" name="4 CuadroTexto"/>
          <p:cNvSpPr txBox="1"/>
          <p:nvPr/>
        </p:nvSpPr>
        <p:spPr>
          <a:xfrm>
            <a:off x="642910" y="2643182"/>
            <a:ext cx="7858180" cy="1200329"/>
          </a:xfrm>
          <a:prstGeom prst="rect">
            <a:avLst/>
          </a:prstGeom>
          <a:noFill/>
        </p:spPr>
        <p:txBody>
          <a:bodyPr wrap="square" rtlCol="0">
            <a:spAutoFit/>
          </a:bodyPr>
          <a:lstStyle/>
          <a:p>
            <a:pPr algn="just"/>
            <a:r>
              <a:rPr lang="es-VE" dirty="0" smtClean="0">
                <a:latin typeface="Arial Black" pitchFamily="34" charset="0"/>
                <a:cs typeface="Arial" pitchFamily="34" charset="0"/>
              </a:rPr>
              <a:t>      La Universidad  Politécnica Territorial del Estado Lara , fue creada el día 16 de Julio de 2010, por iniciativa del presidente de la República Bolivariana de Venezuela, Hugo Rafael Chávez Frías.</a:t>
            </a:r>
            <a:endParaRPr lang="es-ES" dirty="0">
              <a:latin typeface="Arial Black" pitchFamily="34" charset="0"/>
            </a:endParaRPr>
          </a:p>
        </p:txBody>
      </p:sp>
      <p:sp>
        <p:nvSpPr>
          <p:cNvPr id="8" name="7 Rectángulo"/>
          <p:cNvSpPr/>
          <p:nvPr/>
        </p:nvSpPr>
        <p:spPr>
          <a:xfrm>
            <a:off x="500034" y="4000504"/>
            <a:ext cx="8143932" cy="1200329"/>
          </a:xfrm>
          <a:prstGeom prst="rect">
            <a:avLst/>
          </a:prstGeom>
        </p:spPr>
        <p:txBody>
          <a:bodyPr wrap="square">
            <a:spAutoFit/>
          </a:bodyPr>
          <a:lstStyle/>
          <a:p>
            <a:r>
              <a:rPr lang="es-VE" sz="2000" dirty="0" smtClean="0">
                <a:latin typeface="Arial Black" pitchFamily="34" charset="0"/>
                <a:cs typeface="Arial" pitchFamily="34" charset="0"/>
              </a:rPr>
              <a:t>Ubicación:</a:t>
            </a:r>
          </a:p>
          <a:p>
            <a:endParaRPr lang="es-VE" sz="1600" dirty="0" smtClean="0">
              <a:latin typeface="Arial Black" pitchFamily="34" charset="0"/>
              <a:cs typeface="Arial" pitchFamily="34" charset="0"/>
            </a:endParaRPr>
          </a:p>
          <a:p>
            <a:r>
              <a:rPr lang="es-VE" dirty="0" smtClean="0">
                <a:latin typeface="Arial Black" pitchFamily="34" charset="0"/>
                <a:cs typeface="Arial" pitchFamily="34" charset="0"/>
              </a:rPr>
              <a:t>     Av. La Salle </a:t>
            </a:r>
            <a:r>
              <a:rPr lang="es-VE" dirty="0">
                <a:latin typeface="Arial Black" pitchFamily="34" charset="0"/>
                <a:cs typeface="Arial" pitchFamily="34" charset="0"/>
              </a:rPr>
              <a:t>con </a:t>
            </a:r>
            <a:r>
              <a:rPr lang="es-VE" dirty="0" smtClean="0">
                <a:latin typeface="Arial Black" pitchFamily="34" charset="0"/>
                <a:cs typeface="Arial" pitchFamily="34" charset="0"/>
              </a:rPr>
              <a:t>Av. los Horcones - Barquisimeto, Estado Lara </a:t>
            </a:r>
            <a:endParaRPr lang="es-VE" dirty="0">
              <a:latin typeface="Arial Black"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88924"/>
            <a:ext cx="9143999" cy="6840538"/>
          </a:xfrm>
          <a:prstGeom prst="rect">
            <a:avLst/>
          </a:prstGeom>
          <a:noFill/>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graphicFrame>
        <p:nvGraphicFramePr>
          <p:cNvPr id="6" name="5 Tabla"/>
          <p:cNvGraphicFramePr>
            <a:graphicFrameLocks noGrp="1"/>
          </p:cNvGraphicFramePr>
          <p:nvPr>
            <p:extLst>
              <p:ext uri="{D42A27DB-BD31-4B8C-83A1-F6EECF244321}">
                <p14:modId xmlns="" xmlns:p14="http://schemas.microsoft.com/office/powerpoint/2010/main" val="2154460916"/>
              </p:ext>
            </p:extLst>
          </p:nvPr>
        </p:nvGraphicFramePr>
        <p:xfrm>
          <a:off x="785786" y="785794"/>
          <a:ext cx="7643867" cy="5168512"/>
        </p:xfrm>
        <a:graphic>
          <a:graphicData uri="http://schemas.openxmlformats.org/drawingml/2006/table">
            <a:tbl>
              <a:tblPr firstRow="1" firstCol="1" bandRow="1"/>
              <a:tblGrid>
                <a:gridCol w="1571637"/>
                <a:gridCol w="1714512"/>
                <a:gridCol w="4357718"/>
              </a:tblGrid>
              <a:tr h="114740">
                <a:tc>
                  <a:txBody>
                    <a:bodyPr/>
                    <a:lstStyle/>
                    <a:p>
                      <a:pPr algn="ctr">
                        <a:lnSpc>
                          <a:spcPct val="115000"/>
                        </a:lnSpc>
                        <a:spcAft>
                          <a:spcPts val="0"/>
                        </a:spcAft>
                      </a:pPr>
                      <a:r>
                        <a:rPr lang="es-ES" sz="700" b="1" dirty="0">
                          <a:effectLst/>
                          <a:latin typeface="Calibri"/>
                          <a:ea typeface="Calibri"/>
                          <a:cs typeface="Times New Roman"/>
                        </a:rPr>
                        <a:t>ROL</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es-ES" sz="700" b="1">
                          <a:effectLst/>
                          <a:latin typeface="Calibri"/>
                          <a:ea typeface="Calibri"/>
                          <a:cs typeface="Times New Roman"/>
                        </a:rPr>
                        <a:t>RESPONSABLE</a:t>
                      </a:r>
                      <a:endParaRPr lang="es-ES" sz="70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15000"/>
                        </a:lnSpc>
                        <a:spcAft>
                          <a:spcPts val="0"/>
                        </a:spcAft>
                      </a:pPr>
                      <a:r>
                        <a:rPr lang="es-ES" sz="700" b="1">
                          <a:effectLst/>
                          <a:latin typeface="Calibri"/>
                          <a:ea typeface="Calibri"/>
                          <a:cs typeface="Times New Roman"/>
                        </a:rPr>
                        <a:t>DESCRIPCIÓN</a:t>
                      </a:r>
                      <a:endParaRPr lang="es-ES" sz="70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832937">
                <a:tc>
                  <a:txBody>
                    <a:bodyPr/>
                    <a:lstStyle/>
                    <a:p>
                      <a:pPr>
                        <a:lnSpc>
                          <a:spcPct val="115000"/>
                        </a:lnSpc>
                        <a:spcAft>
                          <a:spcPts val="0"/>
                        </a:spcAft>
                      </a:pPr>
                      <a:r>
                        <a:rPr lang="es-ES" sz="800" b="1" dirty="0">
                          <a:effectLst/>
                          <a:latin typeface="Arial"/>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Arial"/>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Arial"/>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Calibri"/>
                          <a:ea typeface="Calibri"/>
                          <a:cs typeface="Calibri"/>
                        </a:rPr>
                        <a:t>LÍDER DE PROYECTO</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800" dirty="0">
                          <a:effectLst/>
                          <a:latin typeface="Calibri"/>
                          <a:ea typeface="Calibri"/>
                          <a:cs typeface="Times New Roman"/>
                        </a:rPr>
                        <a:t> </a:t>
                      </a:r>
                      <a:endParaRPr lang="es-ES" sz="700" dirty="0">
                        <a:effectLst/>
                        <a:latin typeface="Calibri"/>
                        <a:ea typeface="Calibri"/>
                        <a:cs typeface="Times New Roman"/>
                      </a:endParaRPr>
                    </a:p>
                    <a:p>
                      <a:pPr algn="ctr">
                        <a:lnSpc>
                          <a:spcPct val="115000"/>
                        </a:lnSpc>
                        <a:spcAft>
                          <a:spcPts val="0"/>
                        </a:spcAft>
                      </a:pP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Juan Chirinos</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C.I. 25.627.918</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700">
                          <a:effectLst/>
                          <a:latin typeface="Calibri"/>
                          <a:ea typeface="Calibri"/>
                          <a:cs typeface="Times New Roman"/>
                        </a:rPr>
                        <a:t>Debe asegurar que todos los roles de su equipo estén ocupados (Que no falte nadie) también debe asegurar que las reuniones se planifiquen con agenda, y se ejecuten en la secuencia prevista con su línea de tiempo.</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6437">
                <a:tc>
                  <a:txBody>
                    <a:bodyPr/>
                    <a:lstStyle/>
                    <a:p>
                      <a:pPr>
                        <a:lnSpc>
                          <a:spcPct val="115000"/>
                        </a:lnSpc>
                        <a:spcAft>
                          <a:spcPts val="0"/>
                        </a:spcAft>
                      </a:pPr>
                      <a:r>
                        <a:rPr lang="es-ES" sz="800" b="1" dirty="0">
                          <a:effectLst/>
                          <a:latin typeface="Calibri"/>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Calibri"/>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Calibri"/>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Calibri"/>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Calibri"/>
                          <a:ea typeface="Calibri"/>
                          <a:cs typeface="Times New Roman"/>
                        </a:rPr>
                        <a:t>ANALISTA</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800" dirty="0" err="1">
                          <a:effectLst/>
                          <a:latin typeface="Calibri"/>
                          <a:ea typeface="Calibri"/>
                          <a:cs typeface="Times New Roman"/>
                        </a:rPr>
                        <a:t>Yesika</a:t>
                      </a:r>
                      <a:r>
                        <a:rPr lang="es-ES" sz="800" dirty="0">
                          <a:effectLst/>
                          <a:latin typeface="Calibri"/>
                          <a:ea typeface="Calibri"/>
                          <a:cs typeface="Times New Roman"/>
                        </a:rPr>
                        <a:t> Betancourt</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C.I. 25.830.742</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700" dirty="0">
                          <a:effectLst/>
                          <a:latin typeface="Calibri"/>
                          <a:ea typeface="Calibri"/>
                          <a:cs typeface="Times New Roman"/>
                        </a:rPr>
                        <a:t>Debe ver, escuchar y tomar nota durante todas las reuniones, resumir y condensar las mismas luego de culminar cada actividad, asegura que el líder de proyecto así como el tutor asesor revisen los apuntes y le realicen las correcciones necesarias, analizar las necesidades del cliente en instrucciones y creación del modelado del sistema.</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49405">
                <a:tc>
                  <a:txBody>
                    <a:bodyPr/>
                    <a:lstStyle/>
                    <a:p>
                      <a:pPr>
                        <a:lnSpc>
                          <a:spcPct val="115000"/>
                        </a:lnSpc>
                        <a:spcAft>
                          <a:spcPts val="0"/>
                        </a:spcAft>
                      </a:pPr>
                      <a:r>
                        <a:rPr lang="es-ES" sz="8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8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8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800" b="1">
                          <a:effectLst/>
                          <a:latin typeface="Calibri"/>
                          <a:ea typeface="Calibri"/>
                          <a:cs typeface="Times New Roman"/>
                        </a:rPr>
                        <a:t>ADMINISTRADOR DE BD</a:t>
                      </a:r>
                      <a:endParaRPr lang="es-ES" sz="70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800" dirty="0">
                          <a:effectLst/>
                          <a:latin typeface="Calibri"/>
                          <a:ea typeface="Calibri"/>
                          <a:cs typeface="Times New Roman"/>
                        </a:rPr>
                        <a:t> </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 </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 </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Juan Chirinos</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C.I. 25.627.918</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700">
                          <a:effectLst/>
                          <a:latin typeface="Calibri"/>
                          <a:ea typeface="Calibri"/>
                          <a:cs typeface="Times New Roman"/>
                        </a:rPr>
                        <a:t>Diseña, desarrolla y administra la base de datos, determina las políticas de respaldo y seguridad a nivel de datos y usuarios, instala y gestiona el manejador de base de datos, realiza auditorias para determinar el buen funcionamiento del sistema, se dedica a preservar la integridad de los datos.</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49405">
                <a:tc>
                  <a:txBody>
                    <a:bodyPr/>
                    <a:lstStyle/>
                    <a:p>
                      <a:pPr>
                        <a:lnSpc>
                          <a:spcPct val="115000"/>
                        </a:lnSpc>
                        <a:spcAft>
                          <a:spcPts val="0"/>
                        </a:spcAft>
                      </a:pPr>
                      <a:r>
                        <a:rPr lang="es-ES" sz="7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7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7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7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700" b="1">
                          <a:effectLst/>
                          <a:latin typeface="Calibri"/>
                          <a:ea typeface="Calibri"/>
                          <a:cs typeface="Times New Roman"/>
                        </a:rPr>
                        <a:t>DESARROLLADOR</a:t>
                      </a:r>
                      <a:endParaRPr lang="es-ES" sz="70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err="1">
                          <a:effectLst/>
                          <a:latin typeface="Calibri"/>
                          <a:ea typeface="Calibri"/>
                          <a:cs typeface="Times New Roman"/>
                        </a:rPr>
                        <a:t>Yordy</a:t>
                      </a:r>
                      <a:r>
                        <a:rPr lang="es-ES" sz="700" dirty="0">
                          <a:effectLst/>
                          <a:latin typeface="Calibri"/>
                          <a:ea typeface="Calibri"/>
                          <a:cs typeface="Times New Roman"/>
                        </a:rPr>
                        <a:t> Jiménez</a:t>
                      </a:r>
                    </a:p>
                    <a:p>
                      <a:pPr algn="ctr">
                        <a:lnSpc>
                          <a:spcPct val="115000"/>
                        </a:lnSpc>
                        <a:spcAft>
                          <a:spcPts val="0"/>
                        </a:spcAft>
                      </a:pPr>
                      <a:r>
                        <a:rPr lang="es-ES" sz="700" dirty="0">
                          <a:effectLst/>
                          <a:latin typeface="Calibri"/>
                          <a:ea typeface="Calibri"/>
                          <a:cs typeface="Times New Roman"/>
                        </a:rPr>
                        <a:t>C.I. 26.136.890</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700">
                          <a:effectLst/>
                          <a:latin typeface="Calibri"/>
                          <a:ea typeface="Calibri"/>
                          <a:cs typeface="Times New Roman"/>
                        </a:rPr>
                        <a:t>Es el encargado de transformar el diseño del software en un sistema funcional, deberá tener conocimiento sobre herramientas como html, JavaScript, Php entre otros, debe contar con las habilidades para llevar a cabo el proyecto desde su conceptualización hasta su ejecución.</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646">
                <a:tc>
                  <a:txBody>
                    <a:bodyPr/>
                    <a:lstStyle/>
                    <a:p>
                      <a:pPr>
                        <a:lnSpc>
                          <a:spcPct val="115000"/>
                        </a:lnSpc>
                        <a:spcAft>
                          <a:spcPts val="0"/>
                        </a:spcAft>
                      </a:pPr>
                      <a:r>
                        <a:rPr lang="es-ES" sz="700" b="1">
                          <a:effectLst/>
                          <a:latin typeface="Calibri"/>
                          <a:ea typeface="Calibri"/>
                          <a:cs typeface="Times New Roman"/>
                        </a:rPr>
                        <a:t>REPRESENTANTE DEL CLIENTE</a:t>
                      </a:r>
                      <a:endParaRPr lang="es-ES" sz="70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dirty="0">
                          <a:effectLst/>
                          <a:latin typeface="Calibri"/>
                          <a:ea typeface="Calibri"/>
                          <a:cs typeface="Times New Roman"/>
                        </a:rPr>
                        <a:t>Carlos Soto</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700" dirty="0">
                          <a:effectLst/>
                          <a:latin typeface="Calibri"/>
                          <a:ea typeface="Calibri"/>
                          <a:cs typeface="Times New Roman"/>
                        </a:rPr>
                        <a:t>Tutor Asesor Del Proyecto.</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7 CuadroTexto"/>
          <p:cNvSpPr txBox="1"/>
          <p:nvPr/>
        </p:nvSpPr>
        <p:spPr>
          <a:xfrm>
            <a:off x="2928926" y="357166"/>
            <a:ext cx="3286148" cy="400110"/>
          </a:xfrm>
          <a:prstGeom prst="rect">
            <a:avLst/>
          </a:prstGeom>
          <a:noFill/>
        </p:spPr>
        <p:txBody>
          <a:bodyPr wrap="square" rtlCol="0">
            <a:spAutoFit/>
          </a:bodyPr>
          <a:lstStyle/>
          <a:p>
            <a:pPr algn="ctr"/>
            <a:r>
              <a:rPr lang="es-US" sz="2000" dirty="0" smtClean="0">
                <a:latin typeface="Arial Black" pitchFamily="34" charset="0"/>
              </a:rPr>
              <a:t>ROLES J.A.D.</a:t>
            </a:r>
            <a:endParaRPr lang="es-ES" sz="2000" dirty="0">
              <a:latin typeface="Arial Black"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J:\PRESENTACION\TEXTO.JPG"/>
          <p:cNvPicPr>
            <a:picLocks noChangeAspect="1" noChangeArrowheads="1"/>
          </p:cNvPicPr>
          <p:nvPr/>
        </p:nvPicPr>
        <p:blipFill>
          <a:blip r:embed="rId2" cstate="print"/>
          <a:srcRect/>
          <a:stretch>
            <a:fillRect/>
          </a:stretch>
        </p:blipFill>
        <p:spPr bwMode="auto">
          <a:xfrm>
            <a:off x="0" y="-17462"/>
            <a:ext cx="9144000" cy="6875462"/>
          </a:xfrm>
          <a:prstGeom prst="rect">
            <a:avLst/>
          </a:prstGeom>
          <a:noFill/>
        </p:spPr>
      </p:pic>
      <p:sp>
        <p:nvSpPr>
          <p:cNvPr id="7" name="6 Rectángulo"/>
          <p:cNvSpPr/>
          <p:nvPr/>
        </p:nvSpPr>
        <p:spPr>
          <a:xfrm>
            <a:off x="500034" y="2928934"/>
            <a:ext cx="8215370" cy="1754326"/>
          </a:xfrm>
          <a:prstGeom prst="rect">
            <a:avLst/>
          </a:prstGeom>
        </p:spPr>
        <p:txBody>
          <a:bodyPr wrap="square">
            <a:spAutoFit/>
          </a:bodyPr>
          <a:lstStyle/>
          <a:p>
            <a:pPr algn="just"/>
            <a:r>
              <a:rPr lang="es-ES" dirty="0" smtClean="0">
                <a:latin typeface="Arial Black" pitchFamily="34" charset="0"/>
                <a:cs typeface="Arial" pitchFamily="34" charset="0"/>
              </a:rPr>
              <a:t>     Este documento </a:t>
            </a:r>
            <a:r>
              <a:rPr lang="es-ES" dirty="0">
                <a:latin typeface="Arial Black" pitchFamily="34" charset="0"/>
                <a:cs typeface="Arial" pitchFamily="34" charset="0"/>
              </a:rPr>
              <a:t>describe la especificación de requisitos de software (ERS)  del Sistema de Información para la Gestión de Horarios del PNF en Informática de la Universidad Politécnica Territorial del Estado Lara Andrés Eloy Blanco, en el cual se describen los principales requisitos y restricciones  planteados por el cliente</a:t>
            </a:r>
          </a:p>
        </p:txBody>
      </p:sp>
      <p:sp>
        <p:nvSpPr>
          <p:cNvPr id="9" name="8 CuadroTexto"/>
          <p:cNvSpPr txBox="1"/>
          <p:nvPr/>
        </p:nvSpPr>
        <p:spPr>
          <a:xfrm>
            <a:off x="4107653" y="2143116"/>
            <a:ext cx="928694" cy="400110"/>
          </a:xfrm>
          <a:prstGeom prst="rect">
            <a:avLst/>
          </a:prstGeom>
          <a:noFill/>
        </p:spPr>
        <p:txBody>
          <a:bodyPr wrap="square" rtlCol="0">
            <a:spAutoFit/>
          </a:bodyPr>
          <a:lstStyle/>
          <a:p>
            <a:pPr algn="ctr"/>
            <a:r>
              <a:rPr lang="es-US" sz="2000" dirty="0" smtClean="0">
                <a:latin typeface="Arial Black" pitchFamily="34" charset="0"/>
              </a:rPr>
              <a:t>SRS</a:t>
            </a:r>
            <a:endParaRPr lang="es-ES" sz="2000" dirty="0">
              <a:latin typeface="Arial Black"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J:\PRESENTACION\TEXTO.JPG"/>
          <p:cNvPicPr>
            <a:picLocks noChangeAspect="1" noChangeArrowheads="1"/>
          </p:cNvPicPr>
          <p:nvPr/>
        </p:nvPicPr>
        <p:blipFill>
          <a:blip r:embed="rId2" cstate="print"/>
          <a:srcRect/>
          <a:stretch>
            <a:fillRect/>
          </a:stretch>
        </p:blipFill>
        <p:spPr bwMode="auto">
          <a:xfrm>
            <a:off x="0" y="-17462"/>
            <a:ext cx="9144000" cy="6875462"/>
          </a:xfrm>
          <a:prstGeom prst="rect">
            <a:avLst/>
          </a:prstGeom>
          <a:noFill/>
        </p:spPr>
      </p:pic>
      <p:sp>
        <p:nvSpPr>
          <p:cNvPr id="7" name="6 Rectángulo"/>
          <p:cNvSpPr/>
          <p:nvPr/>
        </p:nvSpPr>
        <p:spPr>
          <a:xfrm>
            <a:off x="357158" y="2285992"/>
            <a:ext cx="4071966" cy="2862322"/>
          </a:xfrm>
          <a:prstGeom prst="rect">
            <a:avLst/>
          </a:prstGeom>
        </p:spPr>
        <p:txBody>
          <a:bodyPr wrap="square">
            <a:spAutoFit/>
          </a:bodyPr>
          <a:lstStyle/>
          <a:p>
            <a:pPr lvl="0"/>
            <a:r>
              <a:rPr lang="es-ES" b="1" dirty="0" smtClean="0">
                <a:latin typeface="Arial" pitchFamily="34" charset="0"/>
                <a:cs typeface="Arial" pitchFamily="34" charset="0"/>
              </a:rPr>
              <a:t>INICIAR SESION</a:t>
            </a:r>
          </a:p>
          <a:p>
            <a:pPr lvl="0"/>
            <a:r>
              <a:rPr lang="es-ES" b="1" dirty="0" smtClean="0">
                <a:latin typeface="Arial" pitchFamily="34" charset="0"/>
                <a:cs typeface="Arial" pitchFamily="34" charset="0"/>
              </a:rPr>
              <a:t>GESTIONAR HORARIOS</a:t>
            </a:r>
          </a:p>
          <a:p>
            <a:pPr lvl="0"/>
            <a:r>
              <a:rPr lang="es-ES" b="1" dirty="0" smtClean="0">
                <a:latin typeface="Arial" pitchFamily="34" charset="0"/>
                <a:cs typeface="Arial" pitchFamily="34" charset="0"/>
              </a:rPr>
              <a:t>GESTIONAR DOCENTES</a:t>
            </a:r>
          </a:p>
          <a:p>
            <a:pPr lvl="0"/>
            <a:r>
              <a:rPr lang="es-ES" b="1" dirty="0" smtClean="0">
                <a:latin typeface="Arial" pitchFamily="34" charset="0"/>
                <a:cs typeface="Arial" pitchFamily="34" charset="0"/>
              </a:rPr>
              <a:t>GESTIONAR CATEGORIAS DE DOCENTES</a:t>
            </a:r>
          </a:p>
          <a:p>
            <a:pPr lvl="0"/>
            <a:r>
              <a:rPr lang="es-ES" b="1" dirty="0" smtClean="0">
                <a:latin typeface="Arial" pitchFamily="34" charset="0"/>
                <a:cs typeface="Arial" pitchFamily="34" charset="0"/>
              </a:rPr>
              <a:t>GESTIONAR COMISIONES</a:t>
            </a:r>
          </a:p>
          <a:p>
            <a:pPr lvl="0"/>
            <a:r>
              <a:rPr lang="es-ES" b="1" dirty="0" smtClean="0">
                <a:latin typeface="Arial" pitchFamily="34" charset="0"/>
                <a:cs typeface="Arial" pitchFamily="34" charset="0"/>
              </a:rPr>
              <a:t>GESTIONAR DEPENDENCIAS</a:t>
            </a:r>
          </a:p>
          <a:p>
            <a:pPr lvl="0"/>
            <a:r>
              <a:rPr lang="es-ES" b="1" dirty="0" smtClean="0">
                <a:latin typeface="Arial" pitchFamily="34" charset="0"/>
                <a:cs typeface="Arial" pitchFamily="34" charset="0"/>
              </a:rPr>
              <a:t>GESTIONAR SECCIONES</a:t>
            </a:r>
          </a:p>
          <a:p>
            <a:pPr lvl="0"/>
            <a:r>
              <a:rPr lang="es-ES" b="1" dirty="0" smtClean="0">
                <a:latin typeface="Arial" pitchFamily="34" charset="0"/>
                <a:cs typeface="Arial" pitchFamily="34" charset="0"/>
              </a:rPr>
              <a:t>GESTIONAR UNIDADES CURRICULARES</a:t>
            </a:r>
          </a:p>
        </p:txBody>
      </p:sp>
      <p:sp>
        <p:nvSpPr>
          <p:cNvPr id="9" name="8 CuadroTexto"/>
          <p:cNvSpPr txBox="1"/>
          <p:nvPr/>
        </p:nvSpPr>
        <p:spPr>
          <a:xfrm>
            <a:off x="285720" y="1643050"/>
            <a:ext cx="4857784" cy="400110"/>
          </a:xfrm>
          <a:prstGeom prst="rect">
            <a:avLst/>
          </a:prstGeom>
          <a:noFill/>
        </p:spPr>
        <p:txBody>
          <a:bodyPr wrap="square" rtlCol="0">
            <a:spAutoFit/>
          </a:bodyPr>
          <a:lstStyle/>
          <a:p>
            <a:r>
              <a:rPr lang="es-US" sz="2000" dirty="0" smtClean="0">
                <a:latin typeface="Arial Black" pitchFamily="34" charset="0"/>
              </a:rPr>
              <a:t>REQUISITOS ESPECIFICOS </a:t>
            </a:r>
            <a:endParaRPr lang="es-ES" sz="2000" dirty="0">
              <a:latin typeface="Arial Black" pitchFamily="34" charset="0"/>
            </a:endParaRPr>
          </a:p>
        </p:txBody>
      </p:sp>
      <p:sp>
        <p:nvSpPr>
          <p:cNvPr id="8" name="7 CuadroTexto"/>
          <p:cNvSpPr txBox="1"/>
          <p:nvPr/>
        </p:nvSpPr>
        <p:spPr>
          <a:xfrm>
            <a:off x="4643438" y="2000240"/>
            <a:ext cx="5214974" cy="3970318"/>
          </a:xfrm>
          <a:prstGeom prst="rect">
            <a:avLst/>
          </a:prstGeom>
          <a:noFill/>
        </p:spPr>
        <p:txBody>
          <a:bodyPr wrap="square" rtlCol="0">
            <a:spAutoFit/>
          </a:bodyPr>
          <a:lstStyle/>
          <a:p>
            <a:pPr lvl="0"/>
            <a:r>
              <a:rPr lang="es-ES" b="1" dirty="0" smtClean="0">
                <a:latin typeface="Arial" pitchFamily="34" charset="0"/>
                <a:cs typeface="Arial" pitchFamily="34" charset="0"/>
              </a:rPr>
              <a:t>GESTIONAR AMBIENTES</a:t>
            </a:r>
          </a:p>
          <a:p>
            <a:pPr lvl="0"/>
            <a:r>
              <a:rPr lang="es-ES" b="1" dirty="0" smtClean="0">
                <a:latin typeface="Arial" pitchFamily="34" charset="0"/>
                <a:cs typeface="Arial" pitchFamily="34" charset="0"/>
              </a:rPr>
              <a:t>GESTIONAR EJES</a:t>
            </a:r>
          </a:p>
          <a:p>
            <a:pPr lvl="0"/>
            <a:r>
              <a:rPr lang="es-ES" b="1" dirty="0" smtClean="0">
                <a:latin typeface="Arial" pitchFamily="34" charset="0"/>
                <a:cs typeface="Arial" pitchFamily="34" charset="0"/>
              </a:rPr>
              <a:t>GESTIONAR PNF</a:t>
            </a:r>
          </a:p>
          <a:p>
            <a:pPr lvl="0"/>
            <a:r>
              <a:rPr lang="es-ES" b="1" dirty="0" smtClean="0">
                <a:latin typeface="Arial" pitchFamily="34" charset="0"/>
                <a:cs typeface="Arial" pitchFamily="34" charset="0"/>
              </a:rPr>
              <a:t>GESTIONAR ACTIVIDADES </a:t>
            </a:r>
          </a:p>
          <a:p>
            <a:pPr lvl="0"/>
            <a:r>
              <a:rPr lang="es-ES" b="1" dirty="0" smtClean="0">
                <a:latin typeface="Arial" pitchFamily="34" charset="0"/>
                <a:cs typeface="Arial" pitchFamily="34" charset="0"/>
              </a:rPr>
              <a:t>ADMINISTRATIVAS </a:t>
            </a:r>
          </a:p>
          <a:p>
            <a:pPr lvl="0"/>
            <a:r>
              <a:rPr lang="es-ES" b="1" dirty="0" smtClean="0">
                <a:latin typeface="Arial" pitchFamily="34" charset="0"/>
                <a:cs typeface="Arial" pitchFamily="34" charset="0"/>
              </a:rPr>
              <a:t>GENERAR REPORTES</a:t>
            </a:r>
          </a:p>
          <a:p>
            <a:pPr lvl="0"/>
            <a:r>
              <a:rPr lang="es-ES" b="1" dirty="0" smtClean="0">
                <a:latin typeface="Arial" pitchFamily="34" charset="0"/>
                <a:cs typeface="Arial" pitchFamily="34" charset="0"/>
              </a:rPr>
              <a:t>GESTIONAR ROLES</a:t>
            </a:r>
          </a:p>
          <a:p>
            <a:pPr lvl="0"/>
            <a:r>
              <a:rPr lang="es-ES" b="1" dirty="0" smtClean="0">
                <a:latin typeface="Arial" pitchFamily="34" charset="0"/>
                <a:cs typeface="Arial" pitchFamily="34" charset="0"/>
              </a:rPr>
              <a:t>CONSULTAR BITACORA</a:t>
            </a:r>
          </a:p>
          <a:p>
            <a:pPr lvl="0"/>
            <a:r>
              <a:rPr lang="es-ES" b="1" dirty="0" smtClean="0">
                <a:latin typeface="Arial" pitchFamily="34" charset="0"/>
                <a:cs typeface="Arial" pitchFamily="34" charset="0"/>
              </a:rPr>
              <a:t>RESTABLECER CONTRASEÑA</a:t>
            </a:r>
          </a:p>
          <a:p>
            <a:pPr lvl="0"/>
            <a:r>
              <a:rPr lang="es-ES" b="1" dirty="0" smtClean="0">
                <a:latin typeface="Arial" pitchFamily="34" charset="0"/>
                <a:cs typeface="Arial" pitchFamily="34" charset="0"/>
              </a:rPr>
              <a:t>MODIFICAR PERFIL</a:t>
            </a:r>
          </a:p>
          <a:p>
            <a:pPr lvl="0"/>
            <a:r>
              <a:rPr lang="es-ES" b="1" dirty="0" smtClean="0">
                <a:latin typeface="Arial" pitchFamily="34" charset="0"/>
                <a:cs typeface="Arial" pitchFamily="34" charset="0"/>
              </a:rPr>
              <a:t>VER HORARIO PROPIO</a:t>
            </a:r>
          </a:p>
          <a:p>
            <a:pPr lvl="0"/>
            <a:r>
              <a:rPr lang="es-ES" b="1" dirty="0" smtClean="0">
                <a:latin typeface="Arial" pitchFamily="34" charset="0"/>
                <a:cs typeface="Arial" pitchFamily="34" charset="0"/>
              </a:rPr>
              <a:t>RESPALDAR BASE DE DATOS</a:t>
            </a:r>
          </a:p>
          <a:p>
            <a:r>
              <a:rPr lang="es-ES" b="1" dirty="0" smtClean="0">
                <a:latin typeface="Arial" pitchFamily="34" charset="0"/>
                <a:cs typeface="Arial" pitchFamily="34" charset="0"/>
              </a:rPr>
              <a:t>RESTABLECER BASE DE DATOS</a:t>
            </a:r>
          </a:p>
          <a:p>
            <a:endParaRPr lang="es-ES" dirty="0">
              <a:latin typeface="Arial Black" pitchFamily="34" charset="0"/>
              <a:cs typeface="Arabic Typesetting" pitchFamily="66" charset="-78"/>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ordy\git\github\DOCUMENTACION\sistema\mer\merNUEVO.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Yordy\git\github\DOCUMENTACION\sistema\diagrama de clases\DClases_2.jpg"/>
          <p:cNvPicPr>
            <a:picLocks noChangeAspect="1" noChangeArrowheads="1"/>
          </p:cNvPicPr>
          <p:nvPr/>
        </p:nvPicPr>
        <p:blipFill>
          <a:blip r:embed="rId2"/>
          <a:srcRect/>
          <a:stretch>
            <a:fillRect/>
          </a:stretch>
        </p:blipFill>
        <p:spPr bwMode="auto">
          <a:xfrm>
            <a:off x="0" y="1"/>
            <a:ext cx="9144000" cy="6857999"/>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PRESENTACION\ESQUEMA ULTIMO.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J:\PRESENTACION\TEXTO.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3 CuadroTexto"/>
          <p:cNvSpPr txBox="1"/>
          <p:nvPr/>
        </p:nvSpPr>
        <p:spPr>
          <a:xfrm>
            <a:off x="500034" y="1857364"/>
            <a:ext cx="8072494" cy="646331"/>
          </a:xfrm>
          <a:prstGeom prst="rect">
            <a:avLst/>
          </a:prstGeom>
          <a:noFill/>
        </p:spPr>
        <p:txBody>
          <a:bodyPr wrap="square" rtlCol="0">
            <a:spAutoFit/>
          </a:bodyPr>
          <a:lstStyle/>
          <a:p>
            <a:r>
              <a:rPr lang="es-US" dirty="0" smtClean="0">
                <a:latin typeface="Arial Black" pitchFamily="34" charset="0"/>
              </a:rPr>
              <a:t>VINCULACIÓN DE PROYECTO </a:t>
            </a:r>
          </a:p>
          <a:p>
            <a:r>
              <a:rPr lang="es-US" dirty="0" smtClean="0">
                <a:latin typeface="Arial Black" pitchFamily="34" charset="0"/>
              </a:rPr>
              <a:t>CON OTRAS UNIDADES CURRICULARES</a:t>
            </a:r>
            <a:endParaRPr lang="es-ES" dirty="0">
              <a:latin typeface="Arial Black" pitchFamily="34" charset="0"/>
            </a:endParaRPr>
          </a:p>
        </p:txBody>
      </p:sp>
      <p:pic>
        <p:nvPicPr>
          <p:cNvPr id="6" name="Picture 1" descr="C:\Users\Yordy\Desktop\Captura de pantalla de 2017-11-20 11-40-59 copia.png"/>
          <p:cNvPicPr>
            <a:picLocks noChangeAspect="1" noChangeArrowheads="1"/>
          </p:cNvPicPr>
          <p:nvPr/>
        </p:nvPicPr>
        <p:blipFill>
          <a:blip r:embed="rId3"/>
          <a:srcRect/>
          <a:stretch>
            <a:fillRect/>
          </a:stretch>
        </p:blipFill>
        <p:spPr bwMode="auto">
          <a:xfrm>
            <a:off x="2857488" y="2571744"/>
            <a:ext cx="3429024" cy="290695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familiar\Desktop\sdf.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3 CuadroTexto"/>
          <p:cNvSpPr txBox="1"/>
          <p:nvPr/>
        </p:nvSpPr>
        <p:spPr>
          <a:xfrm>
            <a:off x="214282" y="2071678"/>
            <a:ext cx="6215106" cy="400110"/>
          </a:xfrm>
          <a:prstGeom prst="rect">
            <a:avLst/>
          </a:prstGeom>
          <a:noFill/>
        </p:spPr>
        <p:txBody>
          <a:bodyPr wrap="square" rtlCol="0">
            <a:spAutoFit/>
          </a:bodyPr>
          <a:lstStyle/>
          <a:p>
            <a:r>
              <a:rPr lang="es-ES" sz="2000" b="1" dirty="0" smtClean="0">
                <a:latin typeface="Arial Black" pitchFamily="34" charset="0"/>
                <a:cs typeface="Times New Roman" pitchFamily="18" charset="0"/>
              </a:rPr>
              <a:t>NATURALEZA DE LA ORGANIZACIÓN </a:t>
            </a:r>
            <a:endParaRPr lang="es-ES" sz="2000" b="1" dirty="0">
              <a:latin typeface="Arial Black" pitchFamily="34" charset="0"/>
              <a:cs typeface="Times New Roman" pitchFamily="18" charset="0"/>
            </a:endParaRPr>
          </a:p>
        </p:txBody>
      </p:sp>
      <p:sp>
        <p:nvSpPr>
          <p:cNvPr id="5" name="4 Rectángulo"/>
          <p:cNvSpPr/>
          <p:nvPr/>
        </p:nvSpPr>
        <p:spPr>
          <a:xfrm>
            <a:off x="428596" y="2857496"/>
            <a:ext cx="8286808" cy="1754326"/>
          </a:xfrm>
          <a:prstGeom prst="rect">
            <a:avLst/>
          </a:prstGeom>
        </p:spPr>
        <p:txBody>
          <a:bodyPr wrap="square">
            <a:spAutoFit/>
          </a:bodyPr>
          <a:lstStyle/>
          <a:p>
            <a:pPr algn="just"/>
            <a:r>
              <a:rPr lang="es-VE" dirty="0" smtClean="0">
                <a:latin typeface="Arial Black" pitchFamily="34" charset="0"/>
              </a:rPr>
              <a:t>      La UPTAEB cuenta con el PNF de informática creado el 20 de mayo del 2007 y cuenta con su sede central en el edificio Giraluna de la Universidad Politécnica Territorial “Andrés Eloy Blanco” que es el lugar en el cual se estará desarrollando este proyecto en conjunto con las personas encargadas de los horarios y de organización docente.</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J:\PRESENTACION\TEXTO.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3 CuadroTexto"/>
          <p:cNvSpPr txBox="1"/>
          <p:nvPr/>
        </p:nvSpPr>
        <p:spPr>
          <a:xfrm>
            <a:off x="2571736" y="2928934"/>
            <a:ext cx="5357850" cy="400110"/>
          </a:xfrm>
          <a:prstGeom prst="rect">
            <a:avLst/>
          </a:prstGeom>
          <a:noFill/>
        </p:spPr>
        <p:txBody>
          <a:bodyPr wrap="square" rtlCol="0">
            <a:spAutoFit/>
          </a:bodyPr>
          <a:lstStyle/>
          <a:p>
            <a:r>
              <a:rPr lang="es-US" sz="2000" dirty="0" smtClean="0">
                <a:latin typeface="Arial Black" pitchFamily="34" charset="0"/>
              </a:rPr>
              <a:t>GRACIAS POR SU ATENCIÓN</a:t>
            </a:r>
            <a:endParaRPr lang="es-ES" sz="2000" dirty="0">
              <a:latin typeface="Arial Black"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familiar\Desktop\sdf.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3 Rectángulo"/>
          <p:cNvSpPr/>
          <p:nvPr/>
        </p:nvSpPr>
        <p:spPr>
          <a:xfrm>
            <a:off x="500034" y="1857364"/>
            <a:ext cx="3016723" cy="461665"/>
          </a:xfrm>
          <a:prstGeom prst="rect">
            <a:avLst/>
          </a:prstGeom>
        </p:spPr>
        <p:txBody>
          <a:bodyPr wrap="none">
            <a:spAutoFit/>
          </a:bodyPr>
          <a:lstStyle/>
          <a:p>
            <a:pPr algn="ctr"/>
            <a:r>
              <a:rPr lang="es-VE" sz="2400" b="1" dirty="0" smtClean="0">
                <a:solidFill>
                  <a:srgbClr val="000000"/>
                </a:solidFill>
                <a:latin typeface="Arial Black" pitchFamily="34" charset="0"/>
                <a:cs typeface="Times New Roman" pitchFamily="18" charset="0"/>
              </a:rPr>
              <a:t>PROBLEMÁTICA </a:t>
            </a:r>
            <a:endParaRPr lang="es-VE" sz="2400" b="1" dirty="0">
              <a:latin typeface="Arial Black" pitchFamily="34" charset="0"/>
              <a:cs typeface="Times New Roman" pitchFamily="18" charset="0"/>
            </a:endParaRPr>
          </a:p>
        </p:txBody>
      </p:sp>
      <p:sp>
        <p:nvSpPr>
          <p:cNvPr id="5" name="4 Rectángulo"/>
          <p:cNvSpPr/>
          <p:nvPr/>
        </p:nvSpPr>
        <p:spPr>
          <a:xfrm>
            <a:off x="464315" y="2357430"/>
            <a:ext cx="8215370" cy="2862322"/>
          </a:xfrm>
          <a:prstGeom prst="rect">
            <a:avLst/>
          </a:prstGeom>
        </p:spPr>
        <p:txBody>
          <a:bodyPr wrap="square">
            <a:spAutoFit/>
          </a:bodyPr>
          <a:lstStyle/>
          <a:p>
            <a:pPr algn="just"/>
            <a:r>
              <a:rPr lang="es-VE" dirty="0" smtClean="0">
                <a:latin typeface="Arial Black" pitchFamily="34" charset="0"/>
                <a:cs typeface="Arial" pitchFamily="34" charset="0"/>
              </a:rPr>
              <a:t>      La problemática existente en la comunidad y la razón por la cual se desarrolla este proyecto son los inconvenientes que existen en los diferentes procesos de gestión de los horarios ya que como se desarrollan de manera manual el proceso se lleva de manera muy lenta sobre todo en la asignación de docentes, secciones, ambientes y unidades curriculares generando errores como por ejemplo choques de horas en los diferentes horarios, también cabe destacar que actualmente no se les hace un seguimiento a fondo a las actividades administrativas del  docente que son de igual importancia que las académicas.   </a:t>
            </a:r>
            <a:endParaRPr lang="es-VE" dirty="0">
              <a:latin typeface="Arial Black"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J:\PRESENTACION\TEXTO.JPG"/>
          <p:cNvPicPr>
            <a:picLocks noChangeAspect="1" noChangeArrowheads="1"/>
          </p:cNvPicPr>
          <p:nvPr/>
        </p:nvPicPr>
        <p:blipFill>
          <a:blip r:embed="rId2" cstate="print"/>
          <a:srcRect/>
          <a:stretch>
            <a:fillRect/>
          </a:stretch>
        </p:blipFill>
        <p:spPr bwMode="auto">
          <a:xfrm>
            <a:off x="0" y="0"/>
            <a:ext cx="9144000" cy="6875463"/>
          </a:xfrm>
          <a:prstGeom prst="rect">
            <a:avLst/>
          </a:prstGeom>
          <a:noFill/>
        </p:spPr>
      </p:pic>
      <p:sp>
        <p:nvSpPr>
          <p:cNvPr id="4" name="3 Rectángulo"/>
          <p:cNvSpPr/>
          <p:nvPr/>
        </p:nvSpPr>
        <p:spPr>
          <a:xfrm>
            <a:off x="3000364" y="2357430"/>
            <a:ext cx="3094950" cy="400110"/>
          </a:xfrm>
          <a:prstGeom prst="rect">
            <a:avLst/>
          </a:prstGeom>
        </p:spPr>
        <p:txBody>
          <a:bodyPr wrap="none">
            <a:spAutoFit/>
          </a:bodyPr>
          <a:lstStyle/>
          <a:p>
            <a:r>
              <a:rPr lang="es-VE" sz="2000" b="1" dirty="0" smtClean="0">
                <a:solidFill>
                  <a:srgbClr val="000000"/>
                </a:solidFill>
                <a:latin typeface="Arial Black" pitchFamily="34" charset="0"/>
                <a:cs typeface="Times New Roman" pitchFamily="18" charset="0"/>
              </a:rPr>
              <a:t>OBJETIVO GENERAL</a:t>
            </a:r>
            <a:endParaRPr lang="es-VE" sz="2000" b="1" dirty="0">
              <a:latin typeface="Arial Black" pitchFamily="34" charset="0"/>
              <a:cs typeface="Times New Roman" pitchFamily="18" charset="0"/>
            </a:endParaRPr>
          </a:p>
        </p:txBody>
      </p:sp>
      <p:sp>
        <p:nvSpPr>
          <p:cNvPr id="5" name="4 Rectángulo"/>
          <p:cNvSpPr/>
          <p:nvPr/>
        </p:nvSpPr>
        <p:spPr>
          <a:xfrm>
            <a:off x="642910" y="2928934"/>
            <a:ext cx="8072494" cy="1231106"/>
          </a:xfrm>
          <a:prstGeom prst="rect">
            <a:avLst/>
          </a:prstGeom>
        </p:spPr>
        <p:txBody>
          <a:bodyPr wrap="square">
            <a:spAutoFit/>
          </a:bodyPr>
          <a:lstStyle/>
          <a:p>
            <a:pPr algn="just">
              <a:buFont typeface="Courier New" pitchFamily="49" charset="0"/>
              <a:buChar char="o"/>
            </a:pPr>
            <a:r>
              <a:rPr lang="es-VE" sz="2000" dirty="0" smtClean="0">
                <a:latin typeface="Arial Black" pitchFamily="34" charset="0"/>
                <a:cs typeface="Arial" pitchFamily="34" charset="0"/>
              </a:rPr>
              <a:t>  I</a:t>
            </a:r>
            <a:r>
              <a:rPr lang="es-VE" dirty="0" smtClean="0">
                <a:latin typeface="Arial Black" pitchFamily="34" charset="0"/>
                <a:cs typeface="Arial" pitchFamily="34" charset="0"/>
              </a:rPr>
              <a:t>mplementar un sistema de información para la gestión de horarios del PNF en Informática en la Universidad Politécnica Territorial  del Estado Lara Andrés Eloy Blanco</a:t>
            </a:r>
            <a:endParaRPr lang="es-VE" dirty="0">
              <a:latin typeface="Arial Black" pitchFamily="34" charset="0"/>
            </a:endParaRPr>
          </a:p>
          <a:p>
            <a:pPr algn="just"/>
            <a:endParaRPr lang="es-VE"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Yordy\Desktop\PROCESO- PRESENTACIONES\PLANTILLA4.JPG"/>
          <p:cNvPicPr>
            <a:picLocks noChangeAspect="1" noChangeArrowheads="1"/>
          </p:cNvPicPr>
          <p:nvPr/>
        </p:nvPicPr>
        <p:blipFill>
          <a:blip r:embed="rId2" cstate="print"/>
          <a:srcRect/>
          <a:stretch>
            <a:fillRect/>
          </a:stretch>
        </p:blipFill>
        <p:spPr bwMode="auto">
          <a:xfrm>
            <a:off x="0" y="0"/>
            <a:ext cx="9144000" cy="6875462"/>
          </a:xfrm>
          <a:prstGeom prst="rect">
            <a:avLst/>
          </a:prstGeom>
          <a:noFill/>
        </p:spPr>
      </p:pic>
      <p:sp>
        <p:nvSpPr>
          <p:cNvPr id="6" name="5 CuadroTexto"/>
          <p:cNvSpPr txBox="1"/>
          <p:nvPr/>
        </p:nvSpPr>
        <p:spPr>
          <a:xfrm>
            <a:off x="1428728" y="1643050"/>
            <a:ext cx="6862702" cy="4555093"/>
          </a:xfrm>
          <a:prstGeom prst="rect">
            <a:avLst/>
          </a:prstGeom>
          <a:noFill/>
        </p:spPr>
        <p:txBody>
          <a:bodyPr wrap="square" rtlCol="0">
            <a:spAutoFit/>
          </a:bodyPr>
          <a:lstStyle/>
          <a:p>
            <a:pPr marL="285750" lvl="0" indent="-285750" hangingPunct="0">
              <a:buFont typeface="Courier New" pitchFamily="49" charset="0"/>
              <a:buChar char="o"/>
            </a:pPr>
            <a:r>
              <a:rPr lang="es-US" sz="1600" dirty="0">
                <a:latin typeface="Arial Black" pitchFamily="34" charset="0"/>
                <a:cs typeface="Arial" pitchFamily="34" charset="0"/>
              </a:rPr>
              <a:t>Diagnosticar la situación actual en cuanto a </a:t>
            </a:r>
            <a:r>
              <a:rPr lang="es-US" sz="1600" dirty="0" smtClean="0">
                <a:latin typeface="Arial Black" pitchFamily="34" charset="0"/>
                <a:cs typeface="Arial" pitchFamily="34" charset="0"/>
              </a:rPr>
              <a:t>un</a:t>
            </a:r>
          </a:p>
          <a:p>
            <a:pPr marL="285750" lvl="0" indent="-285750" hangingPunct="0"/>
            <a:r>
              <a:rPr lang="es-US" sz="1600" dirty="0" smtClean="0">
                <a:latin typeface="Arial Black" pitchFamily="34" charset="0"/>
                <a:cs typeface="Arial" pitchFamily="34" charset="0"/>
              </a:rPr>
              <a:t>    sistema de información  para la gestión </a:t>
            </a:r>
            <a:r>
              <a:rPr lang="es-US" sz="1600" dirty="0">
                <a:latin typeface="Arial Black" pitchFamily="34" charset="0"/>
                <a:cs typeface="Arial" pitchFamily="34" charset="0"/>
              </a:rPr>
              <a:t>d</a:t>
            </a:r>
            <a:r>
              <a:rPr lang="es-US" sz="1600" dirty="0" smtClean="0">
                <a:latin typeface="Arial Black" pitchFamily="34" charset="0"/>
                <a:cs typeface="Arial" pitchFamily="34" charset="0"/>
              </a:rPr>
              <a:t>e </a:t>
            </a:r>
            <a:r>
              <a:rPr lang="es-US" sz="1600" dirty="0">
                <a:latin typeface="Arial Black" pitchFamily="34" charset="0"/>
                <a:cs typeface="Arial" pitchFamily="34" charset="0"/>
              </a:rPr>
              <a:t>h</a:t>
            </a:r>
            <a:r>
              <a:rPr lang="es-US" sz="1600" dirty="0" smtClean="0">
                <a:latin typeface="Arial Black" pitchFamily="34" charset="0"/>
                <a:cs typeface="Arial" pitchFamily="34" charset="0"/>
              </a:rPr>
              <a:t>orarios </a:t>
            </a:r>
          </a:p>
          <a:p>
            <a:pPr marL="285750" lvl="0" indent="-285750" hangingPunct="0"/>
            <a:r>
              <a:rPr lang="es-US" sz="1600" dirty="0" smtClean="0">
                <a:latin typeface="Arial Black" pitchFamily="34" charset="0"/>
                <a:cs typeface="Arial" pitchFamily="34" charset="0"/>
              </a:rPr>
              <a:t>    del PNF informática en </a:t>
            </a:r>
            <a:r>
              <a:rPr lang="es-US" sz="1600" dirty="0">
                <a:latin typeface="Arial Black" pitchFamily="34" charset="0"/>
                <a:cs typeface="Arial" pitchFamily="34" charset="0"/>
              </a:rPr>
              <a:t>la UPTAEB</a:t>
            </a:r>
            <a:r>
              <a:rPr lang="es-US" sz="1600" dirty="0" smtClean="0">
                <a:latin typeface="Arial Black" pitchFamily="34" charset="0"/>
                <a:cs typeface="Arial" pitchFamily="34" charset="0"/>
              </a:rPr>
              <a:t>.</a:t>
            </a:r>
          </a:p>
          <a:p>
            <a:pPr lvl="0" hangingPunct="0"/>
            <a:endParaRPr lang="es-ES" sz="1600" dirty="0">
              <a:latin typeface="Arial Black" pitchFamily="34" charset="0"/>
              <a:cs typeface="Arial" pitchFamily="34" charset="0"/>
            </a:endParaRPr>
          </a:p>
          <a:p>
            <a:pPr marL="285750" lvl="0" indent="-285750" hangingPunct="0">
              <a:buFont typeface="Courier New" pitchFamily="49" charset="0"/>
              <a:buChar char="o"/>
            </a:pPr>
            <a:r>
              <a:rPr lang="es-US" sz="1600" dirty="0">
                <a:latin typeface="Arial Black" pitchFamily="34" charset="0"/>
                <a:cs typeface="Arial" pitchFamily="34" charset="0"/>
              </a:rPr>
              <a:t>Diseñar un </a:t>
            </a:r>
            <a:r>
              <a:rPr lang="es-US" sz="1600" dirty="0" smtClean="0">
                <a:latin typeface="Arial Black" pitchFamily="34" charset="0"/>
                <a:cs typeface="Arial" pitchFamily="34" charset="0"/>
              </a:rPr>
              <a:t>sistema de información  para la gestión </a:t>
            </a:r>
          </a:p>
          <a:p>
            <a:pPr marL="285750" lvl="0" indent="-285750" hangingPunct="0"/>
            <a:r>
              <a:rPr lang="es-US" sz="1600" dirty="0" smtClean="0">
                <a:latin typeface="Arial Black" pitchFamily="34" charset="0"/>
                <a:cs typeface="Arial" pitchFamily="34" charset="0"/>
              </a:rPr>
              <a:t>    de horarios del PNF informática en la UPTAEB.</a:t>
            </a:r>
          </a:p>
          <a:p>
            <a:pPr hangingPunct="0"/>
            <a:endParaRPr lang="es-ES" sz="1600" dirty="0">
              <a:latin typeface="Arial Black" pitchFamily="34" charset="0"/>
              <a:cs typeface="Arial" pitchFamily="34" charset="0"/>
            </a:endParaRPr>
          </a:p>
          <a:p>
            <a:pPr marL="285750" lvl="0" indent="-285750" hangingPunct="0">
              <a:buFont typeface="Courier New" pitchFamily="49" charset="0"/>
              <a:buChar char="o"/>
            </a:pPr>
            <a:r>
              <a:rPr lang="es-US" sz="1600" dirty="0">
                <a:latin typeface="Arial Black" pitchFamily="34" charset="0"/>
                <a:cs typeface="Arial" pitchFamily="34" charset="0"/>
              </a:rPr>
              <a:t>Construir un </a:t>
            </a:r>
            <a:r>
              <a:rPr lang="es-US" sz="1600" dirty="0" smtClean="0">
                <a:latin typeface="Arial Black" pitchFamily="34" charset="0"/>
                <a:cs typeface="Arial" pitchFamily="34" charset="0"/>
              </a:rPr>
              <a:t>sistema de información  para la gestión </a:t>
            </a:r>
          </a:p>
          <a:p>
            <a:pPr marL="285750" lvl="0" indent="-285750" hangingPunct="0"/>
            <a:r>
              <a:rPr lang="es-US" sz="1600" dirty="0" smtClean="0">
                <a:latin typeface="Arial Black" pitchFamily="34" charset="0"/>
                <a:cs typeface="Arial" pitchFamily="34" charset="0"/>
              </a:rPr>
              <a:t>    de horarios del PNF informática en la UPTAEB.</a:t>
            </a:r>
          </a:p>
          <a:p>
            <a:pPr marL="285750" lvl="0" indent="-285750" hangingPunct="0"/>
            <a:endParaRPr lang="es-US" sz="1600" dirty="0" smtClean="0">
              <a:solidFill>
                <a:prstClr val="black"/>
              </a:solidFill>
              <a:latin typeface="Arial Black" pitchFamily="34" charset="0"/>
              <a:cs typeface="Arial" pitchFamily="34" charset="0"/>
            </a:endParaRPr>
          </a:p>
          <a:p>
            <a:pPr marL="285750" lvl="0" indent="-285750" hangingPunct="0">
              <a:buFont typeface="Courier New" pitchFamily="49" charset="0"/>
              <a:buChar char="o"/>
            </a:pPr>
            <a:r>
              <a:rPr lang="es-US" sz="1600" dirty="0" smtClean="0">
                <a:solidFill>
                  <a:prstClr val="black"/>
                </a:solidFill>
                <a:latin typeface="Arial Black" pitchFamily="34" charset="0"/>
                <a:cs typeface="Arial" pitchFamily="34" charset="0"/>
              </a:rPr>
              <a:t>Realizar las pruebas del </a:t>
            </a:r>
            <a:r>
              <a:rPr lang="es-US" sz="1600" dirty="0" smtClean="0">
                <a:latin typeface="Arial Black" pitchFamily="34" charset="0"/>
                <a:cs typeface="Arial" pitchFamily="34" charset="0"/>
              </a:rPr>
              <a:t>sistema de información  </a:t>
            </a:r>
          </a:p>
          <a:p>
            <a:pPr marL="285750" lvl="0" indent="-285750" hangingPunct="0"/>
            <a:r>
              <a:rPr lang="es-US" sz="1600" dirty="0" smtClean="0">
                <a:latin typeface="Arial Black" pitchFamily="34" charset="0"/>
                <a:cs typeface="Arial" pitchFamily="34" charset="0"/>
              </a:rPr>
              <a:t>     para la gestión de horarios del PNF informática en la UPTAEB</a:t>
            </a:r>
            <a:r>
              <a:rPr lang="es-US" sz="1600" dirty="0" smtClean="0">
                <a:solidFill>
                  <a:prstClr val="black"/>
                </a:solidFill>
                <a:latin typeface="Arial Black" pitchFamily="34" charset="0"/>
                <a:cs typeface="Arial" pitchFamily="34" charset="0"/>
              </a:rPr>
              <a:t>.</a:t>
            </a:r>
          </a:p>
          <a:p>
            <a:pPr marL="285750" lvl="0" indent="-285750" hangingPunct="0"/>
            <a:endParaRPr lang="es-ES" sz="1600" dirty="0" smtClean="0">
              <a:solidFill>
                <a:prstClr val="black"/>
              </a:solidFill>
              <a:latin typeface="Arial Black" pitchFamily="34" charset="0"/>
              <a:cs typeface="Arial" pitchFamily="34" charset="0"/>
            </a:endParaRPr>
          </a:p>
          <a:p>
            <a:pPr marL="285750" lvl="0" indent="-285750" hangingPunct="0">
              <a:buFont typeface="Courier New" pitchFamily="49" charset="0"/>
              <a:buChar char="o"/>
            </a:pPr>
            <a:r>
              <a:rPr lang="es-US" sz="1600" dirty="0" smtClean="0">
                <a:solidFill>
                  <a:prstClr val="black"/>
                </a:solidFill>
                <a:latin typeface="Arial Black" pitchFamily="34" charset="0"/>
                <a:cs typeface="Arial" pitchFamily="34" charset="0"/>
              </a:rPr>
              <a:t>Capacitar a los usuarios del</a:t>
            </a:r>
            <a:r>
              <a:rPr lang="es-US" sz="1600" dirty="0" smtClean="0">
                <a:latin typeface="Arial Black" pitchFamily="34" charset="0"/>
                <a:cs typeface="Arial" pitchFamily="34" charset="0"/>
              </a:rPr>
              <a:t> sistema de información  para la gestión de horarios del PNF informática en la UPTAEB</a:t>
            </a:r>
            <a:r>
              <a:rPr lang="es-US" sz="1600" dirty="0" smtClean="0">
                <a:solidFill>
                  <a:prstClr val="black"/>
                </a:solidFill>
                <a:latin typeface="Arial Black" pitchFamily="34" charset="0"/>
                <a:cs typeface="Arial" pitchFamily="34" charset="0"/>
              </a:rPr>
              <a:t>.</a:t>
            </a:r>
            <a:endParaRPr lang="es-ES" sz="1600" dirty="0" smtClean="0">
              <a:solidFill>
                <a:prstClr val="black"/>
              </a:solidFill>
              <a:latin typeface="Arial Black" pitchFamily="34" charset="0"/>
              <a:cs typeface="Arial" pitchFamily="34" charset="0"/>
            </a:endParaRPr>
          </a:p>
          <a:p>
            <a:pPr marL="285750" lvl="0" indent="-285750" hangingPunct="0"/>
            <a:endParaRPr lang="es-ES" dirty="0">
              <a:latin typeface="Arial" pitchFamily="34" charset="0"/>
              <a:cs typeface="Arial" pitchFamily="34" charset="0"/>
            </a:endParaRPr>
          </a:p>
        </p:txBody>
      </p:sp>
      <p:sp>
        <p:nvSpPr>
          <p:cNvPr id="7" name="6 CuadroTexto"/>
          <p:cNvSpPr txBox="1"/>
          <p:nvPr/>
        </p:nvSpPr>
        <p:spPr>
          <a:xfrm>
            <a:off x="2536017" y="1000108"/>
            <a:ext cx="4071966" cy="400110"/>
          </a:xfrm>
          <a:prstGeom prst="rect">
            <a:avLst/>
          </a:prstGeom>
          <a:noFill/>
        </p:spPr>
        <p:txBody>
          <a:bodyPr wrap="square" rtlCol="0">
            <a:spAutoFit/>
          </a:bodyPr>
          <a:lstStyle/>
          <a:p>
            <a:r>
              <a:rPr lang="es-US" sz="2000" dirty="0" smtClean="0">
                <a:latin typeface="Arial Black" pitchFamily="34" charset="0"/>
              </a:rPr>
              <a:t>OBJETIVOS ESPECIFICOS</a:t>
            </a:r>
            <a:endParaRPr lang="es-ES" sz="2000" dirty="0">
              <a:latin typeface="Arial Black"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pic>
        <p:nvPicPr>
          <p:cNvPr id="1027" name="Picture 3" descr="C:\Users\Yordy\git\github\DOCUMENTACION\negocio\casos de uso del negocio\img\cu1.png"/>
          <p:cNvPicPr>
            <a:picLocks noChangeAspect="1" noChangeArrowheads="1"/>
          </p:cNvPicPr>
          <p:nvPr/>
        </p:nvPicPr>
        <p:blipFill>
          <a:blip r:embed="rId3"/>
          <a:srcRect/>
          <a:stretch>
            <a:fillRect/>
          </a:stretch>
        </p:blipFill>
        <p:spPr bwMode="auto">
          <a:xfrm>
            <a:off x="1714480" y="1428736"/>
            <a:ext cx="6072230" cy="4286280"/>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4857784"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2050" name="Picture 2" descr="C:\Users\Yordy\git\github\DOCUMENTACION\negocio\casos de uso del negocio\img\cu2.png"/>
          <p:cNvPicPr>
            <a:picLocks noChangeAspect="1" noChangeArrowheads="1"/>
          </p:cNvPicPr>
          <p:nvPr/>
        </p:nvPicPr>
        <p:blipFill>
          <a:blip r:embed="rId3"/>
          <a:srcRect/>
          <a:stretch>
            <a:fillRect/>
          </a:stretch>
        </p:blipFill>
        <p:spPr bwMode="auto">
          <a:xfrm>
            <a:off x="642910" y="1071546"/>
            <a:ext cx="7500990" cy="4643470"/>
          </a:xfrm>
          <a:prstGeom prst="rect">
            <a:avLst/>
          </a:prstGeom>
          <a:noFill/>
        </p:spPr>
      </p:pic>
      <p:sp>
        <p:nvSpPr>
          <p:cNvPr id="6" name="5 CuadroTexto"/>
          <p:cNvSpPr txBox="1"/>
          <p:nvPr/>
        </p:nvSpPr>
        <p:spPr>
          <a:xfrm>
            <a:off x="285720" y="1071546"/>
            <a:ext cx="4857784"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4" name="Picture 2" descr="C:\Users\Yordy\git\github\DOCUMENTACION\negocio\casos de uso del negocio\img\cu3.png"/>
          <p:cNvPicPr>
            <a:picLocks noChangeAspect="1" noChangeArrowheads="1"/>
          </p:cNvPicPr>
          <p:nvPr/>
        </p:nvPicPr>
        <p:blipFill>
          <a:blip r:embed="rId3"/>
          <a:srcRect/>
          <a:stretch>
            <a:fillRect/>
          </a:stretch>
        </p:blipFill>
        <p:spPr bwMode="auto">
          <a:xfrm>
            <a:off x="857224" y="1214422"/>
            <a:ext cx="7286676" cy="4572032"/>
          </a:xfrm>
          <a:prstGeom prst="rect">
            <a:avLst/>
          </a:prstGeom>
          <a:noFill/>
        </p:spPr>
      </p:pic>
      <p:sp>
        <p:nvSpPr>
          <p:cNvPr id="6" name="5 CuadroTexto"/>
          <p:cNvSpPr txBox="1"/>
          <p:nvPr/>
        </p:nvSpPr>
        <p:spPr>
          <a:xfrm>
            <a:off x="285720" y="1071546"/>
            <a:ext cx="4857784"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846</TotalTime>
  <Words>806</Words>
  <Application>Microsoft Office PowerPoint</Application>
  <PresentationFormat>Presentación en pantalla (4:3)</PresentationFormat>
  <Paragraphs>135</Paragraphs>
  <Slides>30</Slides>
  <Notes>0</Notes>
  <HiddenSlides>0</HiddenSlides>
  <MMClips>0</MMClips>
  <ScaleCrop>false</ScaleCrop>
  <HeadingPairs>
    <vt:vector size="4" baseType="variant">
      <vt:variant>
        <vt:lpstr>Tema</vt:lpstr>
      </vt:variant>
      <vt:variant>
        <vt:i4>1</vt:i4>
      </vt:variant>
      <vt:variant>
        <vt:lpstr>Títulos de diapositiva</vt:lpstr>
      </vt:variant>
      <vt:variant>
        <vt:i4>30</vt:i4>
      </vt:variant>
    </vt:vector>
  </HeadingPairs>
  <TitlesOfParts>
    <vt:vector size="31" baseType="lpstr">
      <vt:lpstr>Tema de Office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familiar</dc:creator>
  <cp:lastModifiedBy>Yordy</cp:lastModifiedBy>
  <cp:revision>58</cp:revision>
  <dcterms:created xsi:type="dcterms:W3CDTF">2017-11-20T05:32:51Z</dcterms:created>
  <dcterms:modified xsi:type="dcterms:W3CDTF">2017-11-23T18:09:19Z</dcterms:modified>
</cp:coreProperties>
</file>